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Montserrat SemiBold"/>
      <p:regular r:id="rId10"/>
      <p:bold r:id="rId11"/>
      <p:italic r:id="rId12"/>
      <p:boldItalic r:id="rId13"/>
    </p:embeddedFont>
    <p:embeddedFont>
      <p:font typeface="Montserrat"/>
      <p:regular r:id="rId14"/>
      <p:bold r:id="rId15"/>
      <p:italic r:id="rId16"/>
      <p:boldItalic r:id="rId17"/>
    </p:embeddedFont>
    <p:embeddedFont>
      <p:font typeface="Montserrat Medium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Medium-italic.fntdata"/><Relationship Id="rId11" Type="http://schemas.openxmlformats.org/officeDocument/2006/relationships/font" Target="fonts/MontserratSemiBold-bold.fntdata"/><Relationship Id="rId10" Type="http://schemas.openxmlformats.org/officeDocument/2006/relationships/font" Target="fonts/MontserratSemiBold-regular.fntdata"/><Relationship Id="rId21" Type="http://schemas.openxmlformats.org/officeDocument/2006/relationships/font" Target="fonts/MontserratMedium-boldItalic.fntdata"/><Relationship Id="rId13" Type="http://schemas.openxmlformats.org/officeDocument/2006/relationships/font" Target="fonts/MontserratSemiBold-boldItalic.fntdata"/><Relationship Id="rId12" Type="http://schemas.openxmlformats.org/officeDocument/2006/relationships/font" Target="fonts/Montserrat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bold.fntdata"/><Relationship Id="rId6" Type="http://schemas.openxmlformats.org/officeDocument/2006/relationships/slide" Target="slides/slide1.xml"/><Relationship Id="rId18" Type="http://schemas.openxmlformats.org/officeDocument/2006/relationships/font" Target="fonts/Montserrat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ff3f521c7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ff3f521c7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ff3f521c7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ff3f521c7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0f924213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0f924213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d206b1ae28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d206b1ae28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44150" y="1"/>
            <a:ext cx="9183375" cy="516564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072000" y="2377688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pt-BR" sz="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UNIVERSIDADE COMPLUTENSE DE MADRI</a:t>
            </a:r>
            <a:endParaRPr sz="9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04900" y="2143700"/>
            <a:ext cx="393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pt-BR" sz="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OAB - ESA - PROGRAMA DE ALTA FORMAÇÃO - 2024</a:t>
            </a:r>
            <a:endParaRPr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147749" y="2987325"/>
            <a:ext cx="28485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pt-BR" sz="1500">
                <a:solidFill>
                  <a:srgbClr val="E6913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TEMA GERAL:</a:t>
            </a:r>
            <a:r>
              <a:rPr b="1" lang="pt-BR" sz="1700">
                <a:solidFill>
                  <a:srgbClr val="E69138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b="1" lang="pt-BR" sz="1700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SEGURANÇA JURÍDICA E TRIBUTAÇÃO</a:t>
            </a:r>
            <a:endParaRPr b="1" sz="1700">
              <a:solidFill>
                <a:srgbClr val="3C78D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5512" y="1454326"/>
            <a:ext cx="1634825" cy="47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23662" y="1246150"/>
            <a:ext cx="761554" cy="7615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3039625" y="2116400"/>
            <a:ext cx="3055200" cy="273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type="ctrTitle"/>
          </p:nvPr>
        </p:nvSpPr>
        <p:spPr>
          <a:xfrm>
            <a:off x="529125" y="1975025"/>
            <a:ext cx="2838900" cy="50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 O SEU IMPACTO NO  ATUAL ARCABOUÇO FISCAL BRASILEIRO</a:t>
            </a:r>
            <a:endParaRPr sz="12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174725" y="2698500"/>
            <a:ext cx="2313000" cy="6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b="1" i="1" lang="pt-BR" sz="727"/>
              <a:t>Valdecir Pascoal</a:t>
            </a:r>
            <a:r>
              <a:rPr b="1" i="1" lang="pt-BR" sz="727"/>
              <a:t> </a:t>
            </a:r>
            <a:br>
              <a:rPr b="1" i="1" lang="pt-BR" sz="727"/>
            </a:br>
            <a:r>
              <a:rPr i="1" lang="pt-BR" sz="727"/>
              <a:t>Presidente do Tribunal </a:t>
            </a:r>
            <a:br>
              <a:rPr i="1" lang="pt-BR" sz="727"/>
            </a:br>
            <a:r>
              <a:rPr i="1" lang="pt-BR" sz="727"/>
              <a:t>de Contas do Estado de </a:t>
            </a:r>
            <a:br>
              <a:rPr i="1" lang="pt-BR" sz="727"/>
            </a:br>
            <a:r>
              <a:rPr i="1" lang="pt-BR" sz="727"/>
              <a:t>Pernambuco </a:t>
            </a:r>
            <a:r>
              <a:rPr lang="pt-BR" sz="727"/>
              <a:t>(TCE-PE)</a:t>
            </a:r>
            <a:endParaRPr sz="727"/>
          </a:p>
          <a:p>
            <a:pPr indent="0" lvl="0" marL="342900" rtl="0" algn="l">
              <a:lnSpc>
                <a:spcPct val="95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b="1" i="1" lang="pt-BR" sz="727"/>
              <a:t>Madri, 7 de maio de 2024    </a:t>
            </a:r>
            <a:endParaRPr sz="1629"/>
          </a:p>
        </p:txBody>
      </p:sp>
      <p:sp>
        <p:nvSpPr>
          <p:cNvPr id="68" name="Google Shape;68;p14"/>
          <p:cNvSpPr txBox="1"/>
          <p:nvPr/>
        </p:nvSpPr>
        <p:spPr>
          <a:xfrm>
            <a:off x="528975" y="637775"/>
            <a:ext cx="2883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900"/>
              </a:spcAft>
              <a:buNone/>
            </a:pPr>
            <a:r>
              <a:rPr b="1" lang="pt-BR" sz="1700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O CONTROLE </a:t>
            </a:r>
            <a:br>
              <a:rPr b="1" lang="pt-BR" sz="1700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1700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DAS RENÚNCIAS </a:t>
            </a:r>
            <a:br>
              <a:rPr b="1" lang="pt-BR" sz="1700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 sz="1700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DE</a:t>
            </a:r>
            <a:r>
              <a:rPr b="1" lang="pt-BR" sz="1700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 RECEITAS PELOS TRIBUNAIS DE CONTAS</a:t>
            </a:r>
            <a:endParaRPr b="1" sz="200">
              <a:solidFill>
                <a:srgbClr val="3C78D8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4852" y="4480312"/>
            <a:ext cx="1060375" cy="30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977" y="4323025"/>
            <a:ext cx="621700" cy="6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624675" y="1869275"/>
            <a:ext cx="2642100" cy="306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569125" y="791400"/>
            <a:ext cx="28143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pt-BR" sz="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* As múltiplas crises e a Reforma Tributária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569125" y="4665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CONTEXTUALIZAÇÃO</a:t>
            </a:r>
            <a:endParaRPr b="1">
              <a:solidFill>
                <a:srgbClr val="3C78D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666725" y="464275"/>
            <a:ext cx="821100" cy="273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>
            <a:off x="569125" y="1369313"/>
            <a:ext cx="281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2. </a:t>
            </a: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A ATIVIDADE FINANCEIRA DO ESTADO</a:t>
            </a: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solidFill>
                <a:srgbClr val="3C78D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666725" y="1367088"/>
            <a:ext cx="821100" cy="273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" name="Google Shape;82;p15"/>
          <p:cNvGrpSpPr/>
          <p:nvPr/>
        </p:nvGrpSpPr>
        <p:grpSpPr>
          <a:xfrm>
            <a:off x="666725" y="2681675"/>
            <a:ext cx="3000000" cy="402425"/>
            <a:chOff x="559000" y="464275"/>
            <a:chExt cx="3000000" cy="402425"/>
          </a:xfrm>
        </p:grpSpPr>
        <p:sp>
          <p:nvSpPr>
            <p:cNvPr id="83" name="Google Shape;83;p15"/>
            <p:cNvSpPr txBox="1"/>
            <p:nvPr/>
          </p:nvSpPr>
          <p:spPr>
            <a:xfrm>
              <a:off x="559000" y="466500"/>
              <a:ext cx="300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900"/>
                </a:spcBef>
                <a:spcAft>
                  <a:spcPts val="900"/>
                </a:spcAft>
                <a:buNone/>
              </a:pPr>
              <a:r>
                <a:rPr b="1" lang="pt-BR">
                  <a:solidFill>
                    <a:srgbClr val="3C78D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3. </a:t>
              </a:r>
              <a:r>
                <a:rPr b="1" lang="pt-BR">
                  <a:solidFill>
                    <a:srgbClr val="3C78D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AS RENÚNCIAS FISCAIS</a:t>
              </a:r>
              <a:endParaRPr b="1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559000" y="464275"/>
              <a:ext cx="821100" cy="273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5"/>
          <p:cNvSpPr txBox="1"/>
          <p:nvPr/>
        </p:nvSpPr>
        <p:spPr>
          <a:xfrm>
            <a:off x="4888400" y="468725"/>
            <a:ext cx="2534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4. </a:t>
            </a: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O NOVO ARCABOUÇO </a:t>
            </a:r>
            <a:b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FISCAL BRASILEIRO</a:t>
            </a:r>
            <a:r>
              <a:rPr lang="pt-BR">
                <a:solidFill>
                  <a:srgbClr val="3C7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lang="pt-BR">
                <a:solidFill>
                  <a:srgbClr val="3C78D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solidFill>
                <a:srgbClr val="3C78D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4950000" y="466500"/>
            <a:ext cx="821100" cy="273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4852400" y="16790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pt-BR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rPr>
              <a:t>5. TRIBUNAIS DE CONTAS</a:t>
            </a:r>
            <a:endParaRPr b="1">
              <a:solidFill>
                <a:srgbClr val="3C78D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713150" y="2018300"/>
            <a:ext cx="3448800" cy="16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Montserrat Medium"/>
              <a:buChar char="●"/>
            </a:pP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Avanços dos Tribunais de Contas pós CF-88: das formalidades à eficiência das políticas</a:t>
            </a: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públicas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Montserrat Medium"/>
              <a:buChar char="●"/>
            </a:pP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 desafio de controlar as Receitas e suas Renúncias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Montserrat Medium"/>
              <a:buChar char="●"/>
            </a:pP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 papel indutor da ATRICON - Associação dos dos Membros dos Tribunais de Contas do Brasil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Montserrat Medium"/>
              <a:buChar char="●"/>
            </a:pP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Impacto da Reforma </a:t>
            </a: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Tributária</a:t>
            </a: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sobre as </a:t>
            </a: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Renúncias e o novo cenário do FDR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Montserrat Medium"/>
              <a:buChar char="●"/>
            </a:pPr>
            <a:r>
              <a:rPr lang="pt-BR"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Aprimoramentos e novos desafios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9" name="Google Shape;89;p15"/>
          <p:cNvSpPr/>
          <p:nvPr/>
        </p:nvSpPr>
        <p:spPr>
          <a:xfrm>
            <a:off x="4950000" y="1676775"/>
            <a:ext cx="821100" cy="273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569125" y="1908713"/>
            <a:ext cx="2814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pt-BR" sz="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 Tributo como principal fonte de financiamento das despesas públicas</a:t>
            </a:r>
            <a:endParaRPr sz="900">
              <a:solidFill>
                <a:schemeClr val="dk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569125" y="3008800"/>
            <a:ext cx="2814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Como políticas públicas indutoras do desenvolvimento econômico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4888400" y="1041413"/>
            <a:ext cx="2814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importância dos Tributos</a:t>
            </a:r>
            <a:endParaRPr sz="9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3" cy="5143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2102" y="4375212"/>
            <a:ext cx="1060375" cy="30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36227" y="4217925"/>
            <a:ext cx="621700" cy="621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16"/>
          <p:cNvGrpSpPr/>
          <p:nvPr/>
        </p:nvGrpSpPr>
        <p:grpSpPr>
          <a:xfrm>
            <a:off x="559000" y="464275"/>
            <a:ext cx="3000000" cy="4565325"/>
            <a:chOff x="559000" y="464275"/>
            <a:chExt cx="3000000" cy="4565325"/>
          </a:xfrm>
        </p:grpSpPr>
        <p:sp>
          <p:nvSpPr>
            <p:cNvPr id="101" name="Google Shape;101;p16"/>
            <p:cNvSpPr txBox="1"/>
            <p:nvPr/>
          </p:nvSpPr>
          <p:spPr>
            <a:xfrm>
              <a:off x="559000" y="1091500"/>
              <a:ext cx="3000000" cy="393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pt-BR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 relatório de Graciliano Ramos (1930), verificamos:</a:t>
              </a:r>
              <a:br>
                <a:rPr b="1" lang="pt-BR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br>
                <a:rPr b="1" lang="pt-BR" sz="900">
                  <a:solidFill>
                    <a:srgbClr val="666666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pt-BR" sz="900">
                  <a:solidFill>
                    <a:srgbClr val="666666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“No orçamento do ano passado houve supressão de várias taxas que existiam em 1928. A receita, entretanto, calculada em 68:850$000, atingiu 96:924$985. E não empreguei rigores excessivos. Fiz apenas isto: extingui favores largamente concedidos a pessoas que não precisavam deles e pus termo a extorsões que afligiam os matutos de pequeno valor, ordinariamente raspados, escorchados, esbrugados pelos exatores. Não me resolveria, é claro, pôr em prática no segundo ano de administração a eqüidade que torna o imposto suportável. Adotei-a logo no começo. A receita em 1928 cresceu bastante. E se não chegou à soma agora alcançada, é que me foram indispensáveis alguns meses para corrigir irregularidades muito sérias, prejudiciais à arrecadação.”</a:t>
              </a:r>
              <a:endParaRPr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None/>
              </a:pPr>
              <a:r>
                <a:t/>
              </a:r>
              <a:endParaRPr sz="9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02" name="Google Shape;102;p16"/>
            <p:cNvSpPr txBox="1"/>
            <p:nvPr/>
          </p:nvSpPr>
          <p:spPr>
            <a:xfrm>
              <a:off x="559000" y="466500"/>
              <a:ext cx="2657400" cy="64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900"/>
                </a:spcBef>
                <a:spcAft>
                  <a:spcPts val="900"/>
                </a:spcAft>
                <a:buNone/>
              </a:pPr>
              <a:r>
                <a:rPr b="1" lang="pt-BR">
                  <a:solidFill>
                    <a:srgbClr val="3C78D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  <a:r>
                <a:rPr b="1" lang="pt-BR">
                  <a:solidFill>
                    <a:srgbClr val="3C78D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</a:t>
              </a:r>
              <a:r>
                <a:rPr b="1" lang="pt-BR">
                  <a:solidFill>
                    <a:srgbClr val="3C78D8"/>
                  </a:solidFill>
                </a:rPr>
                <a:t>O EXEMPLO DE GRACILIANO RAMOS</a:t>
              </a:r>
              <a:endParaRPr b="1">
                <a:solidFill>
                  <a:srgbClr val="3C78D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667625" y="464275"/>
              <a:ext cx="821100" cy="273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4" name="Google Shape;10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8500" y="885550"/>
            <a:ext cx="1807025" cy="3015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